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0" r:id="rId3"/>
    <p:sldId id="281" r:id="rId4"/>
    <p:sldId id="278" r:id="rId5"/>
    <p:sldId id="279" r:id="rId6"/>
    <p:sldId id="280" r:id="rId7"/>
    <p:sldId id="277" r:id="rId8"/>
    <p:sldId id="282" r:id="rId9"/>
    <p:sldId id="269" r:id="rId10"/>
    <p:sldId id="286" r:id="rId11"/>
    <p:sldId id="287" r:id="rId12"/>
    <p:sldId id="270" r:id="rId13"/>
    <p:sldId id="261" r:id="rId14"/>
    <p:sldId id="262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E4105-9B24-4AB2-90A8-22A5CB4B91C7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61E4D-8B71-47E8-88D7-6C0A4466E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213E8-F655-4291-B7DF-961156F0921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r>
              <a:rPr lang="en-US" sz="800" smtClean="0"/>
              <a:t>Copyright © 2005 Doan Van Hung - Khoa Lich Su - Dai hoc Quy Nhon 12/2005</a:t>
            </a:r>
          </a:p>
          <a:p>
            <a:pPr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99A6-4760-4922-8DFF-9BE128897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C504-EA84-4513-8B89-3114840ED604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B843-A8CE-404D-8A89-BF3B8CEBD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vatgia.com/pictures_fullsize/adg1229500935.jpg&amp;imgrefurl=http://vatgia.com/955/301974/hinh_anh/l%E1%BB%8D-hoa-c395.html&amp;usg=__YskwbjyuGU3-xR-FJ75pRp74ufI=&amp;h=506&amp;w=401&amp;sz=37&amp;hl=vi&amp;start=8&amp;zoom=1&amp;tbnid=57lcrSFiHgWFcM:&amp;tbnh=131&amp;tbnw=104&amp;prev=/images?q=hinh+anh+l%E1%BB%8D+hoa&amp;hl=vi&amp;sa=G&amp;gbv=2&amp;tbs=isch:1&amp;itbs=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gif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3048000" y="1295400"/>
            <a:ext cx="3895725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304800" y="2286000"/>
            <a:ext cx="64679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   </a:t>
            </a:r>
            <a:r>
              <a:rPr lang="en-US" sz="2800" dirty="0"/>
              <a:t>1</a:t>
            </a:r>
            <a:r>
              <a:rPr lang="en-US" sz="2800" dirty="0" smtClean="0">
                <a:solidFill>
                  <a:srgbClr val="000066"/>
                </a:solidFill>
              </a:rPr>
              <a:t>.        </a:t>
            </a:r>
            <a:r>
              <a:rPr lang="en-US" sz="2800" dirty="0" err="1">
                <a:solidFill>
                  <a:srgbClr val="000066"/>
                </a:solidFill>
              </a:rPr>
              <a:t>Có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đầu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lại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có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bốn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chân</a:t>
            </a:r>
            <a:endParaRPr lang="en-US" sz="2800" dirty="0">
              <a:solidFill>
                <a:srgbClr val="000066"/>
              </a:solidFill>
            </a:endParaRPr>
          </a:p>
          <a:p>
            <a:r>
              <a:rPr lang="en-US" sz="2800" dirty="0" smtClean="0">
                <a:solidFill>
                  <a:srgbClr val="000066"/>
                </a:solidFill>
              </a:rPr>
              <a:t>      </a:t>
            </a:r>
            <a:r>
              <a:rPr lang="en-US" sz="2800" dirty="0" err="1" smtClean="0">
                <a:solidFill>
                  <a:srgbClr val="000066"/>
                </a:solidFill>
              </a:rPr>
              <a:t>Quanh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năm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chỉ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đứng</a:t>
            </a:r>
            <a:r>
              <a:rPr lang="en-US" sz="2800" dirty="0">
                <a:solidFill>
                  <a:srgbClr val="000066"/>
                </a:solidFill>
              </a:rPr>
              <a:t>, </a:t>
            </a:r>
            <a:r>
              <a:rPr lang="en-US" sz="2800" dirty="0" err="1">
                <a:solidFill>
                  <a:srgbClr val="000066"/>
                </a:solidFill>
              </a:rPr>
              <a:t>chẳng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cần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đi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đâu</a:t>
            </a:r>
            <a:endParaRPr lang="en-US" sz="2800" dirty="0">
              <a:solidFill>
                <a:srgbClr val="000066"/>
              </a:solidFill>
            </a:endParaRPr>
          </a:p>
          <a:p>
            <a:r>
              <a:rPr lang="en-US" sz="2800" dirty="0">
                <a:solidFill>
                  <a:srgbClr val="000066"/>
                </a:solidFill>
              </a:rPr>
              <a:t>       </a:t>
            </a:r>
            <a:r>
              <a:rPr lang="en-US" sz="2800" dirty="0" smtClean="0">
                <a:solidFill>
                  <a:srgbClr val="000066"/>
                </a:solidFill>
              </a:rPr>
              <a:t>      </a:t>
            </a:r>
            <a:r>
              <a:rPr lang="en-US" sz="2800" dirty="0" err="1" smtClean="0">
                <a:solidFill>
                  <a:srgbClr val="000066"/>
                </a:solidFill>
              </a:rPr>
              <a:t>Suốt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đời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đắp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chiếu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kín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đầu</a:t>
            </a:r>
            <a:endParaRPr lang="en-US" sz="2800" dirty="0">
              <a:solidFill>
                <a:srgbClr val="000066"/>
              </a:solidFill>
            </a:endParaRPr>
          </a:p>
          <a:p>
            <a:r>
              <a:rPr lang="en-US" sz="2800" dirty="0" smtClean="0">
                <a:solidFill>
                  <a:srgbClr val="000066"/>
                </a:solidFill>
              </a:rPr>
              <a:t>      </a:t>
            </a:r>
            <a:r>
              <a:rPr lang="en-US" sz="2800" dirty="0" err="1" smtClean="0">
                <a:solidFill>
                  <a:srgbClr val="000066"/>
                </a:solidFill>
              </a:rPr>
              <a:t>Người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già</a:t>
            </a:r>
            <a:r>
              <a:rPr lang="en-US" sz="2800" dirty="0">
                <a:solidFill>
                  <a:srgbClr val="000066"/>
                </a:solidFill>
              </a:rPr>
              <a:t>, </a:t>
            </a:r>
            <a:r>
              <a:rPr lang="en-US" sz="2800" dirty="0" err="1">
                <a:solidFill>
                  <a:srgbClr val="000066"/>
                </a:solidFill>
              </a:rPr>
              <a:t>người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trẻ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cũng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đều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cần</a:t>
            </a: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66"/>
                </a:solidFill>
              </a:rPr>
              <a:t>tôi</a:t>
            </a:r>
            <a:r>
              <a:rPr lang="en-US" sz="2800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2057400" y="41910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43374" name="Picture 14" descr="giuong_gentle(l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765675"/>
            <a:ext cx="3886200" cy="20923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4102" name="AutoShape 24"/>
          <p:cNvSpPr>
            <a:spLocks noChangeArrowheads="1"/>
          </p:cNvSpPr>
          <p:nvPr/>
        </p:nvSpPr>
        <p:spPr bwMode="auto">
          <a:xfrm>
            <a:off x="6147180" y="3967702"/>
            <a:ext cx="2590800" cy="1676400"/>
          </a:xfrm>
          <a:prstGeom prst="cloudCallout">
            <a:avLst>
              <a:gd name="adj1" fmla="val -89926"/>
              <a:gd name="adj2" fmla="val 1060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 rot="21378961">
            <a:off x="6400800" y="449580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Cái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giường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2" descr="D:\khung bia dep\5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" cy="990600"/>
          </a:xfrm>
          <a:prstGeom prst="rect">
            <a:avLst/>
          </a:prstGeom>
          <a:noFill/>
        </p:spPr>
      </p:pic>
      <p:pic>
        <p:nvPicPr>
          <p:cNvPr id="10" name="Picture 2" descr="D:\khung bia dep\5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8191500" y="5905500"/>
            <a:ext cx="914400" cy="990600"/>
          </a:xfrm>
          <a:prstGeom prst="rect">
            <a:avLst/>
          </a:prstGeom>
          <a:noFill/>
        </p:spPr>
      </p:pic>
      <p:pic>
        <p:nvPicPr>
          <p:cNvPr id="11" name="Picture 2" descr="D:\khung bia dep\5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8191500" y="-38100"/>
            <a:ext cx="914400" cy="990600"/>
          </a:xfrm>
          <a:prstGeom prst="rect">
            <a:avLst/>
          </a:prstGeom>
          <a:noFill/>
        </p:spPr>
      </p:pic>
      <p:pic>
        <p:nvPicPr>
          <p:cNvPr id="12" name="Picture 2" descr="D:\khung bia dep\5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867400"/>
            <a:ext cx="914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/>
      <p:bldP spid="143373" grpId="0"/>
      <p:bldP spid="4102" grpId="0" animBg="1"/>
      <p:bldP spid="1433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" cy="990600"/>
          </a:xfrm>
          <a:prstGeom prst="rect">
            <a:avLst/>
          </a:prstGeom>
          <a:noFill/>
        </p:spPr>
      </p:pic>
      <p:pic>
        <p:nvPicPr>
          <p:cNvPr id="6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5867400"/>
            <a:ext cx="914400" cy="990600"/>
          </a:xfrm>
          <a:prstGeom prst="rect">
            <a:avLst/>
          </a:prstGeom>
          <a:noFill/>
        </p:spPr>
      </p:pic>
      <p:pic>
        <p:nvPicPr>
          <p:cNvPr id="7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0"/>
            <a:ext cx="914400" cy="990600"/>
          </a:xfrm>
          <a:prstGeom prst="rect">
            <a:avLst/>
          </a:prstGeom>
          <a:noFill/>
        </p:spPr>
      </p:pic>
      <p:pic>
        <p:nvPicPr>
          <p:cNvPr id="8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508" y="5867400"/>
            <a:ext cx="914400" cy="99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1143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94740" y="1772528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QUẢN, GIỮ GÌN MỘT SỐ ĐỒ DÙNG TRONG NHÀ</a:t>
            </a:r>
          </a:p>
        </p:txBody>
      </p:sp>
      <p:sp>
        <p:nvSpPr>
          <p:cNvPr id="11" name="Oval Callout 20"/>
          <p:cNvSpPr>
            <a:spLocks noChangeArrowheads="1"/>
          </p:cNvSpPr>
          <p:nvPr/>
        </p:nvSpPr>
        <p:spPr bwMode="auto">
          <a:xfrm>
            <a:off x="228600" y="1676400"/>
            <a:ext cx="4648200" cy="558800"/>
          </a:xfrm>
          <a:prstGeom prst="wedgeEllipseCallout">
            <a:avLst>
              <a:gd name="adj1" fmla="val 47991"/>
              <a:gd name="adj2" fmla="val 609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HOẠT ĐỘNG 3: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24" descr="untitle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90800"/>
            <a:ext cx="2971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untitle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292308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untitl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590800"/>
            <a:ext cx="304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5105400"/>
            <a:ext cx="8763000" cy="17526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   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nhỏ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đang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    -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" cy="990600"/>
          </a:xfrm>
          <a:prstGeom prst="rect">
            <a:avLst/>
          </a:prstGeom>
          <a:noFill/>
        </p:spPr>
      </p:pic>
      <p:pic>
        <p:nvPicPr>
          <p:cNvPr id="6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5867400"/>
            <a:ext cx="914400" cy="990600"/>
          </a:xfrm>
          <a:prstGeom prst="rect">
            <a:avLst/>
          </a:prstGeom>
          <a:noFill/>
        </p:spPr>
      </p:pic>
      <p:pic>
        <p:nvPicPr>
          <p:cNvPr id="7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0"/>
            <a:ext cx="914400" cy="990600"/>
          </a:xfrm>
          <a:prstGeom prst="rect">
            <a:avLst/>
          </a:prstGeom>
          <a:noFill/>
        </p:spPr>
      </p:pic>
      <p:pic>
        <p:nvPicPr>
          <p:cNvPr id="8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508" y="5867400"/>
            <a:ext cx="914400" cy="99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1143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371600"/>
            <a:ext cx="7061200" cy="2952750"/>
          </a:xfrm>
        </p:spPr>
        <p:txBody>
          <a:bodyPr lIns="0" tIns="0" rIns="0" bIns="0"/>
          <a:lstStyle/>
          <a:p>
            <a:pPr marL="914400" indent="-914400"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sym typeface="Wingdings 2" pitchFamily="18" charset="2"/>
              </a:rPr>
              <a:t>          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Khi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đồ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dùng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bằng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sứ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ta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lưu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điều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 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sym typeface="Wingdings 2" pitchFamily="18" charset="2"/>
              </a:rPr>
              <a:t>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62200" y="4038600"/>
            <a:ext cx="6477000" cy="2133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742950" lvl="1" indent="-285750">
              <a:spcBef>
                <a:spcPct val="2000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dirty="0" smtClean="0">
                <a:solidFill>
                  <a:srgbClr val="003399"/>
                </a:solidFill>
                <a:latin typeface="Times New Roman" pitchFamily="18" charset="0"/>
                <a:sym typeface="Wingdings 2" pitchFamily="18" charset="2"/>
              </a:rPr>
              <a:t>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sử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sứ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phải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cẩn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thận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nhàng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vì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dễ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1581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343400"/>
            <a:ext cx="20097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" cy="990600"/>
          </a:xfrm>
          <a:prstGeom prst="rect">
            <a:avLst/>
          </a:prstGeom>
          <a:noFill/>
        </p:spPr>
      </p:pic>
      <p:pic>
        <p:nvPicPr>
          <p:cNvPr id="6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5867400"/>
            <a:ext cx="914400" cy="990600"/>
          </a:xfrm>
          <a:prstGeom prst="rect">
            <a:avLst/>
          </a:prstGeom>
          <a:noFill/>
        </p:spPr>
      </p:pic>
      <p:pic>
        <p:nvPicPr>
          <p:cNvPr id="7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0"/>
            <a:ext cx="914400" cy="99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1143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81200"/>
            <a:ext cx="7086600" cy="13716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  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Đối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bàn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ghế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giường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tủ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 </a:t>
            </a:r>
            <a:b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</a:b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ta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giữ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gìn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như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thế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62200" y="3276600"/>
            <a:ext cx="6629400" cy="2741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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Đối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với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bàn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ghế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giường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,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tủ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ta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phải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thường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xuyên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lau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chùi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bụi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bẩn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 2" pitchFamily="18" charset="2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Wingdings 2" pitchFamily="18" charset="2"/>
            </a:endParaRPr>
          </a:p>
        </p:txBody>
      </p:sp>
      <p:pic>
        <p:nvPicPr>
          <p:cNvPr id="12" name="Picture 7" descr="bàn gh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2"/>
            <a:ext cx="20574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giường gỗ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724400"/>
            <a:ext cx="3716338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ủ gỗ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19986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" cy="990600"/>
          </a:xfrm>
          <a:prstGeom prst="rect">
            <a:avLst/>
          </a:prstGeom>
          <a:noFill/>
        </p:spPr>
      </p:pic>
      <p:pic>
        <p:nvPicPr>
          <p:cNvPr id="6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61608" y="5867400"/>
            <a:ext cx="914400" cy="990600"/>
          </a:xfrm>
          <a:prstGeom prst="rect">
            <a:avLst/>
          </a:prstGeom>
          <a:noFill/>
        </p:spPr>
      </p:pic>
      <p:pic>
        <p:nvPicPr>
          <p:cNvPr id="7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16" y="5867400"/>
            <a:ext cx="914400" cy="990600"/>
          </a:xfrm>
          <a:prstGeom prst="rect">
            <a:avLst/>
          </a:prstGeom>
          <a:noFill/>
        </p:spPr>
      </p:pic>
      <p:pic>
        <p:nvPicPr>
          <p:cNvPr id="8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55748" y="0"/>
            <a:ext cx="914400" cy="99060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776" y="1981200"/>
            <a:ext cx="7620000" cy="2474913"/>
          </a:xfrm>
        </p:spPr>
        <p:txBody>
          <a:bodyPr wrap="none"/>
          <a:lstStyle/>
          <a:p>
            <a:pPr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sym typeface="Wingdings 2" pitchFamily="18" charset="2"/>
              </a:rPr>
              <a:t>      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Khi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đồ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dùng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/>
            </a:r>
            <a:b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</a:b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  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bằng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điện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ta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chú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ý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điều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?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sym typeface="Wingdings 2" pitchFamily="18" charset="2"/>
              </a:rPr>
              <a:t/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sym typeface="Wingdings 2" pitchFamily="18" charset="2"/>
              </a:rPr>
            </a:br>
            <a:endParaRPr lang="en-US" sz="4000" dirty="0">
              <a:solidFill>
                <a:schemeClr val="accent6">
                  <a:lumMod val="50000"/>
                </a:schemeClr>
              </a:solidFill>
              <a:sym typeface="Wingdings 2" pitchFamily="18" charset="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600200" y="3886200"/>
            <a:ext cx="7391400" cy="223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3399"/>
                </a:solidFill>
                <a:latin typeface="Times New Roman" pitchFamily="18" charset="0"/>
                <a:sym typeface="Wingdings 2" pitchFamily="18" charset="2"/>
              </a:rPr>
              <a:t>  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sử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bằng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điện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phải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ý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ướt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cẩn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thận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kẻo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điện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giật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" name="Picture 125" descr="2007040501042967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147796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6" descr="Quat%20lung%20A320N"/>
          <p:cNvPicPr>
            <a:picLocks noChangeAspect="1" noChangeArrowheads="1"/>
          </p:cNvPicPr>
          <p:nvPr/>
        </p:nvPicPr>
        <p:blipFill>
          <a:blip r:embed="rId4"/>
          <a:srcRect l="14778" t="4762" r="11330"/>
          <a:stretch>
            <a:fillRect/>
          </a:stretch>
        </p:blipFill>
        <p:spPr bwMode="auto">
          <a:xfrm>
            <a:off x="152400" y="4495800"/>
            <a:ext cx="13922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7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15414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676400" y="1143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" cy="990600"/>
          </a:xfrm>
          <a:prstGeom prst="rect">
            <a:avLst/>
          </a:prstGeom>
          <a:noFill/>
        </p:spPr>
      </p:pic>
      <p:pic>
        <p:nvPicPr>
          <p:cNvPr id="6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5867400"/>
            <a:ext cx="914400" cy="990600"/>
          </a:xfrm>
          <a:prstGeom prst="rect">
            <a:avLst/>
          </a:prstGeom>
          <a:noFill/>
        </p:spPr>
      </p:pic>
      <p:pic>
        <p:nvPicPr>
          <p:cNvPr id="7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0"/>
            <a:ext cx="914400" cy="990600"/>
          </a:xfrm>
          <a:prstGeom prst="rect">
            <a:avLst/>
          </a:prstGeom>
          <a:noFill/>
        </p:spPr>
      </p:pic>
      <p:pic>
        <p:nvPicPr>
          <p:cNvPr id="8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300" y="5867400"/>
            <a:ext cx="914400" cy="990600"/>
          </a:xfrm>
          <a:prstGeom prst="rect">
            <a:avLst/>
          </a:prstGeom>
          <a:noFill/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70340" y="2167596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3525" y="2133600"/>
            <a:ext cx="88804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           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Khi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sử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dụng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ồ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dùng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trong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gia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chúng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phải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biết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cách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bảo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quản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lau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chùi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thường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xuyên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xếp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ặt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ng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ă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nắp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Đối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với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ồ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dùng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dễ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vỡ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dễ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gãy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hay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ồ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iện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khi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sử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dụng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chúng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cần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chú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ý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nhẹ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nhàng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cẩn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thận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,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đ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ảm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bảo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an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toàn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4572000"/>
            <a:ext cx="14670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 ý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" y="5029200"/>
            <a:ext cx="8305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tránh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giật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tắt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1295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600200" y="5757863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Vật này dùng để xem giờ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905000" y="5762625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Đây là vật dùng để nấu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468438" y="58674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Đây là vật dùng để thái,chặt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211138" y="58674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Đây là vật dùng để che mưa, che nắng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360488" y="5802313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Đây là vật làm phẳng quần áo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1905000" y="5762625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Đây là vật để nằm ngủ</a:t>
            </a:r>
          </a:p>
        </p:txBody>
      </p:sp>
      <p:graphicFrame>
        <p:nvGraphicFramePr>
          <p:cNvPr id="185352" name="Group 8"/>
          <p:cNvGraphicFramePr>
            <a:graphicFrameLocks noGrp="1"/>
          </p:cNvGraphicFramePr>
          <p:nvPr/>
        </p:nvGraphicFramePr>
        <p:xfrm>
          <a:off x="2276475" y="2174875"/>
          <a:ext cx="2733675" cy="685800"/>
        </p:xfrm>
        <a:graphic>
          <a:graphicData uri="http://schemas.openxmlformats.org/drawingml/2006/table">
            <a:tbl>
              <a:tblPr/>
              <a:tblGrid>
                <a:gridCol w="914400"/>
                <a:gridCol w="908050"/>
                <a:gridCol w="91122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Ồ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I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362" name="Group 18"/>
          <p:cNvGraphicFramePr>
            <a:graphicFrameLocks noGrp="1"/>
          </p:cNvGraphicFramePr>
          <p:nvPr/>
        </p:nvGraphicFramePr>
        <p:xfrm>
          <a:off x="2270125" y="3559175"/>
          <a:ext cx="1828800" cy="685800"/>
        </p:xfrm>
        <a:graphic>
          <a:graphicData uri="http://schemas.openxmlformats.org/drawingml/2006/table">
            <a:tbl>
              <a:tblPr/>
              <a:tblGrid>
                <a:gridCol w="923925"/>
                <a:gridCol w="9048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Ù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370" name="Group 26"/>
          <p:cNvGraphicFramePr>
            <a:graphicFrameLocks noGrp="1"/>
          </p:cNvGraphicFramePr>
          <p:nvPr/>
        </p:nvGraphicFramePr>
        <p:xfrm>
          <a:off x="1374775" y="4229100"/>
          <a:ext cx="4552950" cy="685800"/>
        </p:xfrm>
        <a:graphic>
          <a:graphicData uri="http://schemas.openxmlformats.org/drawingml/2006/table">
            <a:tbl>
              <a:tblPr/>
              <a:tblGrid>
                <a:gridCol w="89535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 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L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384" name="Group 40"/>
          <p:cNvGraphicFramePr>
            <a:graphicFrameLocks noGrp="1"/>
          </p:cNvGraphicFramePr>
          <p:nvPr/>
        </p:nvGraphicFramePr>
        <p:xfrm>
          <a:off x="3184525" y="4913313"/>
          <a:ext cx="5492750" cy="685800"/>
        </p:xfrm>
        <a:graphic>
          <a:graphicData uri="http://schemas.openxmlformats.org/drawingml/2006/table">
            <a:tbl>
              <a:tblPr/>
              <a:tblGrid>
                <a:gridCol w="920750"/>
                <a:gridCol w="908050"/>
                <a:gridCol w="914400"/>
                <a:gridCol w="92075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I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Ư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Ờ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G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400" name="Group 56"/>
          <p:cNvGraphicFramePr>
            <a:graphicFrameLocks noGrp="1"/>
          </p:cNvGraphicFramePr>
          <p:nvPr/>
        </p:nvGraphicFramePr>
        <p:xfrm>
          <a:off x="3190875" y="2865438"/>
          <a:ext cx="2736850" cy="685800"/>
        </p:xfrm>
        <a:graphic>
          <a:graphicData uri="http://schemas.openxmlformats.org/drawingml/2006/table">
            <a:tbl>
              <a:tblPr/>
              <a:tblGrid>
                <a:gridCol w="914400"/>
                <a:gridCol w="912813"/>
                <a:gridCol w="90963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O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410" name="Group 66"/>
          <p:cNvGraphicFramePr>
            <a:graphicFrameLocks noGrp="1"/>
          </p:cNvGraphicFramePr>
          <p:nvPr/>
        </p:nvGraphicFramePr>
        <p:xfrm>
          <a:off x="3190875" y="1489075"/>
          <a:ext cx="5486400" cy="6858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 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Ồ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G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H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Ồ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426" name="Group 82"/>
          <p:cNvGraphicFramePr>
            <a:graphicFrameLocks noGrp="1"/>
          </p:cNvGraphicFramePr>
          <p:nvPr/>
        </p:nvGraphicFramePr>
        <p:xfrm>
          <a:off x="3167742" y="1509932"/>
          <a:ext cx="5508625" cy="685800"/>
        </p:xfrm>
        <a:graphic>
          <a:graphicData uri="http://schemas.openxmlformats.org/drawingml/2006/table">
            <a:tbl>
              <a:tblPr/>
              <a:tblGrid>
                <a:gridCol w="936625"/>
                <a:gridCol w="91440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5462" name="Group 118"/>
          <p:cNvGraphicFramePr>
            <a:graphicFrameLocks noGrp="1"/>
          </p:cNvGraphicFramePr>
          <p:nvPr/>
        </p:nvGraphicFramePr>
        <p:xfrm>
          <a:off x="2240148" y="3581400"/>
          <a:ext cx="1871662" cy="647700"/>
        </p:xfrm>
        <a:graphic>
          <a:graphicData uri="http://schemas.openxmlformats.org/drawingml/2006/table">
            <a:tbl>
              <a:tblPr/>
              <a:tblGrid>
                <a:gridCol w="930275"/>
                <a:gridCol w="94138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5470" name="Group 126"/>
          <p:cNvGraphicFramePr>
            <a:graphicFrameLocks noGrp="1"/>
          </p:cNvGraphicFramePr>
          <p:nvPr/>
        </p:nvGraphicFramePr>
        <p:xfrm>
          <a:off x="1345744" y="4233204"/>
          <a:ext cx="4591050" cy="685800"/>
        </p:xfrm>
        <a:graphic>
          <a:graphicData uri="http://schemas.openxmlformats.org/drawingml/2006/table">
            <a:tbl>
              <a:tblPr/>
              <a:tblGrid>
                <a:gridCol w="895350"/>
                <a:gridCol w="914400"/>
                <a:gridCol w="944563"/>
                <a:gridCol w="884237"/>
                <a:gridCol w="9525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5484" name="Group 140"/>
          <p:cNvGraphicFramePr>
            <a:graphicFrameLocks noGrp="1"/>
          </p:cNvGraphicFramePr>
          <p:nvPr/>
        </p:nvGraphicFramePr>
        <p:xfrm>
          <a:off x="3172264" y="4924864"/>
          <a:ext cx="5492750" cy="741363"/>
        </p:xfrm>
        <a:graphic>
          <a:graphicData uri="http://schemas.openxmlformats.org/drawingml/2006/table">
            <a:tbl>
              <a:tblPr/>
              <a:tblGrid>
                <a:gridCol w="936625"/>
                <a:gridCol w="892175"/>
                <a:gridCol w="944562"/>
                <a:gridCol w="890588"/>
                <a:gridCol w="914400"/>
                <a:gridCol w="914400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5500" name="Group 156"/>
          <p:cNvGraphicFramePr>
            <a:graphicFrameLocks noGrp="1"/>
          </p:cNvGraphicFramePr>
          <p:nvPr/>
        </p:nvGraphicFramePr>
        <p:xfrm>
          <a:off x="3182938" y="1486573"/>
          <a:ext cx="936625" cy="4176714"/>
        </p:xfrm>
        <a:graphic>
          <a:graphicData uri="http://schemas.openxmlformats.org/drawingml/2006/table">
            <a:tbl>
              <a:tblPr/>
              <a:tblGrid>
                <a:gridCol w="936625"/>
              </a:tblGrid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  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  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 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  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 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9628" name="Rectangle 172"/>
          <p:cNvSpPr>
            <a:spLocks noChangeArrowheads="1"/>
          </p:cNvSpPr>
          <p:nvPr/>
        </p:nvSpPr>
        <p:spPr bwMode="auto">
          <a:xfrm>
            <a:off x="611188" y="485775"/>
            <a:ext cx="7885112" cy="639763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50000">
                <a:srgbClr val="EC1606"/>
              </a:gs>
              <a:gs pos="100000">
                <a:srgbClr val="0033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lIns="46038" tIns="46038" rIns="46038" bIns="46038" anchor="ctr"/>
          <a:lstStyle/>
          <a:p>
            <a:pPr algn="r">
              <a:spcBef>
                <a:spcPct val="20000"/>
              </a:spcBef>
              <a:buFont typeface="Wingdings 2" pitchFamily="18" charset="2"/>
              <a:buNone/>
            </a:pPr>
            <a:r>
              <a:rPr lang="en-US" sz="4000">
                <a:solidFill>
                  <a:srgbClr val="FFFFFF"/>
                </a:solidFill>
                <a:sym typeface="Wingdings 2" pitchFamily="18" charset="2"/>
              </a:rPr>
              <a:t>TRÒ CHƠI Ô CHỮ</a:t>
            </a:r>
            <a:r>
              <a:rPr lang="en-US" sz="4000">
                <a:sym typeface="Wingdings 2" pitchFamily="18" charset="2"/>
              </a:rPr>
              <a:t>              </a:t>
            </a:r>
            <a:endParaRPr kumimoji="1" lang="en-US"/>
          </a:p>
        </p:txBody>
      </p:sp>
      <p:sp>
        <p:nvSpPr>
          <p:cNvPr id="185517" name="Oval 173"/>
          <p:cNvSpPr>
            <a:spLocks noChangeArrowheads="1"/>
          </p:cNvSpPr>
          <p:nvPr/>
        </p:nvSpPr>
        <p:spPr bwMode="auto">
          <a:xfrm>
            <a:off x="488950" y="1520825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/>
              <a:t>1</a:t>
            </a:r>
          </a:p>
        </p:txBody>
      </p:sp>
      <p:sp>
        <p:nvSpPr>
          <p:cNvPr id="185518" name="Oval 174"/>
          <p:cNvSpPr>
            <a:spLocks noChangeArrowheads="1"/>
          </p:cNvSpPr>
          <p:nvPr/>
        </p:nvSpPr>
        <p:spPr bwMode="auto">
          <a:xfrm>
            <a:off x="490538" y="2168525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/>
              <a:t>2</a:t>
            </a:r>
          </a:p>
        </p:txBody>
      </p:sp>
      <p:sp>
        <p:nvSpPr>
          <p:cNvPr id="185519" name="Oval 175"/>
          <p:cNvSpPr>
            <a:spLocks noChangeArrowheads="1"/>
          </p:cNvSpPr>
          <p:nvPr/>
        </p:nvSpPr>
        <p:spPr bwMode="auto">
          <a:xfrm>
            <a:off x="476250" y="2892425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/>
              <a:t>3</a:t>
            </a:r>
          </a:p>
        </p:txBody>
      </p:sp>
      <p:sp>
        <p:nvSpPr>
          <p:cNvPr id="185520" name="Oval 176"/>
          <p:cNvSpPr>
            <a:spLocks noChangeArrowheads="1"/>
          </p:cNvSpPr>
          <p:nvPr/>
        </p:nvSpPr>
        <p:spPr bwMode="auto">
          <a:xfrm>
            <a:off x="481013" y="3567113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/>
              <a:t>4</a:t>
            </a:r>
          </a:p>
        </p:txBody>
      </p:sp>
      <p:sp>
        <p:nvSpPr>
          <p:cNvPr id="185521" name="Oval 177"/>
          <p:cNvSpPr>
            <a:spLocks noChangeArrowheads="1"/>
          </p:cNvSpPr>
          <p:nvPr/>
        </p:nvSpPr>
        <p:spPr bwMode="auto">
          <a:xfrm>
            <a:off x="481013" y="4310063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/>
              <a:t>5</a:t>
            </a:r>
          </a:p>
        </p:txBody>
      </p:sp>
      <p:sp>
        <p:nvSpPr>
          <p:cNvPr id="185522" name="Oval 178"/>
          <p:cNvSpPr>
            <a:spLocks noChangeArrowheads="1"/>
          </p:cNvSpPr>
          <p:nvPr/>
        </p:nvSpPr>
        <p:spPr bwMode="auto">
          <a:xfrm>
            <a:off x="492125" y="5084763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/>
              <a:t>6</a:t>
            </a:r>
          </a:p>
        </p:txBody>
      </p:sp>
      <p:graphicFrame>
        <p:nvGraphicFramePr>
          <p:cNvPr id="28" name="Group 108"/>
          <p:cNvGraphicFramePr>
            <a:graphicFrameLocks noGrp="1"/>
          </p:cNvGraphicFramePr>
          <p:nvPr/>
        </p:nvGraphicFramePr>
        <p:xfrm>
          <a:off x="3172264" y="2881532"/>
          <a:ext cx="2757487" cy="706437"/>
        </p:xfrm>
        <a:graphic>
          <a:graphicData uri="http://schemas.openxmlformats.org/drawingml/2006/table">
            <a:tbl>
              <a:tblPr/>
              <a:tblGrid>
                <a:gridCol w="936625"/>
                <a:gridCol w="911225"/>
                <a:gridCol w="909637"/>
              </a:tblGrid>
              <a:tr h="706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29" name="Group 98"/>
          <p:cNvGraphicFramePr>
            <a:graphicFrameLocks noGrp="1"/>
          </p:cNvGraphicFramePr>
          <p:nvPr/>
        </p:nvGraphicFramePr>
        <p:xfrm>
          <a:off x="2252443" y="2173288"/>
          <a:ext cx="2794000" cy="693737"/>
        </p:xfrm>
        <a:graphic>
          <a:graphicData uri="http://schemas.openxmlformats.org/drawingml/2006/table">
            <a:tbl>
              <a:tblPr/>
              <a:tblGrid>
                <a:gridCol w="935038"/>
                <a:gridCol w="936625"/>
                <a:gridCol w="922337"/>
              </a:tblGrid>
              <a:tr h="693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FF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5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5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30" presetID="22" presetClass="exit" presetSubtype="4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5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42" presetID="22" presetClass="exit" presetSubtype="4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5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54" presetID="22" presetClass="exit" presetSubtype="4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5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66" presetID="22" presetClass="exit" presetSubtype="4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5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xit" presetSubtype="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5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5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85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4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5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18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4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5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85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4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5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18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48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5346" grpId="0" build="p" advAuto="3000"/>
      <p:bldP spid="185346" grpId="1" build="allAtOnce"/>
      <p:bldP spid="185347" grpId="0" build="allAtOnce"/>
      <p:bldP spid="185347" grpId="1" build="p" advAuto="3000"/>
      <p:bldP spid="185348" grpId="0" build="allAtOnce"/>
      <p:bldP spid="185348" grpId="1" build="p" advAuto="3000"/>
      <p:bldP spid="185349" grpId="0" build="allAtOnce"/>
      <p:bldP spid="185349" grpId="1" build="p" advAuto="3000"/>
      <p:bldP spid="185350" grpId="0" build="allAtOnce"/>
      <p:bldP spid="185350" grpId="1" build="p" advAuto="3000"/>
      <p:bldP spid="185351" grpId="0" build="allAtOnce"/>
      <p:bldP spid="185351" grpId="1" build="p" advAuto="25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" cy="990600"/>
          </a:xfrm>
          <a:prstGeom prst="rect">
            <a:avLst/>
          </a:prstGeom>
          <a:noFill/>
        </p:spPr>
      </p:pic>
      <p:pic>
        <p:nvPicPr>
          <p:cNvPr id="6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5867400"/>
            <a:ext cx="914400" cy="990600"/>
          </a:xfrm>
          <a:prstGeom prst="rect">
            <a:avLst/>
          </a:prstGeom>
          <a:noFill/>
        </p:spPr>
      </p:pic>
      <p:pic>
        <p:nvPicPr>
          <p:cNvPr id="7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0"/>
            <a:ext cx="914400" cy="990600"/>
          </a:xfrm>
          <a:prstGeom prst="rect">
            <a:avLst/>
          </a:prstGeom>
          <a:noFill/>
        </p:spPr>
      </p:pic>
      <p:pic>
        <p:nvPicPr>
          <p:cNvPr id="8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508" y="5867400"/>
            <a:ext cx="914400" cy="990600"/>
          </a:xfrm>
          <a:prstGeom prst="rect">
            <a:avLst/>
          </a:prstGeom>
          <a:noFill/>
        </p:spPr>
      </p:pic>
      <p:sp>
        <p:nvSpPr>
          <p:cNvPr id="10" name="Text Box 32"/>
          <p:cNvSpPr txBox="1">
            <a:spLocks noChangeArrowheads="1"/>
          </p:cNvSpPr>
          <p:nvPr/>
        </p:nvSpPr>
        <p:spPr>
          <a:xfrm>
            <a:off x="0" y="1913208"/>
            <a:ext cx="8229600" cy="2514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Trổ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núi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đồi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sắc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ưa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vừa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sớm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41" descr="hs1185241485"/>
          <p:cNvPicPr>
            <a:picLocks noChangeAspect="1" noChangeArrowheads="1"/>
          </p:cNvPicPr>
          <p:nvPr/>
        </p:nvPicPr>
        <p:blipFill>
          <a:blip r:embed="rId3"/>
          <a:srcRect t="5325"/>
          <a:stretch>
            <a:fillRect/>
          </a:stretch>
        </p:blipFill>
        <p:spPr bwMode="auto">
          <a:xfrm>
            <a:off x="1295400" y="4800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6172200" y="4114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</a:rPr>
              <a:t>Cái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chổi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743200" y="41148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6172200" y="3733800"/>
            <a:ext cx="2819400" cy="1676400"/>
          </a:xfrm>
          <a:prstGeom prst="cloudCallout">
            <a:avLst>
              <a:gd name="adj1" fmla="val -89926"/>
              <a:gd name="adj2" fmla="val 10600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CHỔI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1828801" y="1191064"/>
            <a:ext cx="33528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7620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6781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3" name="Picture 4" descr="1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228600" y="19050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1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152400" y="4495800"/>
            <a:ext cx="34290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untitled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3733800" y="1905000"/>
            <a:ext cx="5253038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20"/>
          <p:cNvSpPr>
            <a:spLocks noChangeArrowheads="1"/>
          </p:cNvSpPr>
          <p:nvPr/>
        </p:nvSpPr>
        <p:spPr bwMode="auto">
          <a:xfrm>
            <a:off x="1447800" y="152400"/>
            <a:ext cx="4381500" cy="576262"/>
          </a:xfrm>
          <a:prstGeom prst="wedgeEllipseCallout">
            <a:avLst>
              <a:gd name="adj1" fmla="val 47991"/>
              <a:gd name="adj2" fmla="val 609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HOẠT ĐỘNG </a:t>
            </a: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1:</a:t>
            </a:r>
            <a:endParaRPr lang="en-US" sz="2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96838" y="1568450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- Kể tên những đồ dùng có trong hình?Chúng được dùng để làm gì?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2590800"/>
            <a:ext cx="4114800" cy="3967163"/>
            <a:chOff x="1056" y="1152"/>
            <a:chExt cx="4956" cy="2982"/>
          </a:xfrm>
        </p:grpSpPr>
        <p:pic>
          <p:nvPicPr>
            <p:cNvPr id="7188" name="Picture 6" descr="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1152"/>
              <a:ext cx="4956" cy="2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9" name="Text Box 7"/>
            <p:cNvSpPr txBox="1">
              <a:spLocks noChangeArrowheads="1"/>
            </p:cNvSpPr>
            <p:nvPr/>
          </p:nvSpPr>
          <p:spPr bwMode="auto">
            <a:xfrm>
              <a:off x="1153" y="3744"/>
              <a:ext cx="432" cy="39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533400" y="3276600"/>
            <a:ext cx="83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5638800" y="34290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119865" name="Group 57"/>
          <p:cNvGraphicFramePr>
            <a:graphicFrameLocks noGrp="1"/>
          </p:cNvGraphicFramePr>
          <p:nvPr>
            <p:ph/>
          </p:nvPr>
        </p:nvGraphicFramePr>
        <p:xfrm>
          <a:off x="4484688" y="2619375"/>
          <a:ext cx="4495800" cy="4027488"/>
        </p:xfrm>
        <a:graphic>
          <a:graphicData uri="http://schemas.openxmlformats.org/drawingml/2006/table">
            <a:tbl>
              <a:tblPr/>
              <a:tblGrid>
                <a:gridCol w="2133600"/>
                <a:gridCol w="2362200"/>
              </a:tblGrid>
              <a:tr h="68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đồ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dùng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Lợi ích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Giá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sách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Bàn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Ghế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Sách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vở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hồ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Bút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Đựng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sách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vở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việc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Ngồi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tập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Xem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giờ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Ghi,chép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5" name="Text Box 24"/>
          <p:cNvSpPr txBox="1">
            <a:spLocks noChangeArrowheads="1"/>
          </p:cNvSpPr>
          <p:nvPr/>
        </p:nvSpPr>
        <p:spPr bwMode="auto">
          <a:xfrm>
            <a:off x="0" y="98425"/>
            <a:ext cx="914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 bảy ngày 8 tháng 11 năm 2014.                  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1000" y="106094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667000" y="1600200"/>
            <a:ext cx="647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" name="Oval Callout 20"/>
          <p:cNvSpPr>
            <a:spLocks noChangeArrowheads="1"/>
          </p:cNvSpPr>
          <p:nvPr/>
        </p:nvSpPr>
        <p:spPr bwMode="auto">
          <a:xfrm>
            <a:off x="-228600" y="1654626"/>
            <a:ext cx="3429000" cy="576262"/>
          </a:xfrm>
          <a:prstGeom prst="wedgeEllipseCallout">
            <a:avLst>
              <a:gd name="adj1" fmla="val 47991"/>
              <a:gd name="adj2" fmla="val 609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HOẠT 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ĐỘNG 1 </a:t>
            </a:r>
            <a:endParaRPr lang="en-US" sz="2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159668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-?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514600"/>
            <a:ext cx="4038600" cy="4022725"/>
            <a:chOff x="2352" y="1152"/>
            <a:chExt cx="4956" cy="2993"/>
          </a:xfrm>
        </p:grpSpPr>
        <p:pic>
          <p:nvPicPr>
            <p:cNvPr id="8212" name="Picture 6" descr="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2" y="1152"/>
              <a:ext cx="4956" cy="2967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8213" name="Text Box 7"/>
            <p:cNvSpPr txBox="1">
              <a:spLocks noChangeArrowheads="1"/>
            </p:cNvSpPr>
            <p:nvPr/>
          </p:nvSpPr>
          <p:spPr bwMode="auto">
            <a:xfrm>
              <a:off x="2449" y="3743"/>
              <a:ext cx="433" cy="402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8196" name="Text Box 15"/>
          <p:cNvSpPr txBox="1">
            <a:spLocks noChangeArrowheads="1"/>
          </p:cNvSpPr>
          <p:nvPr/>
        </p:nvSpPr>
        <p:spPr bwMode="auto">
          <a:xfrm>
            <a:off x="533400" y="3276600"/>
            <a:ext cx="83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5638800" y="34290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117826" name="Group 66"/>
          <p:cNvGraphicFramePr>
            <a:graphicFrameLocks noGrp="1"/>
          </p:cNvGraphicFramePr>
          <p:nvPr>
            <p:ph/>
          </p:nvPr>
        </p:nvGraphicFramePr>
        <p:xfrm>
          <a:off x="4495800" y="2590800"/>
          <a:ext cx="4495800" cy="3810000"/>
        </p:xfrm>
        <a:graphic>
          <a:graphicData uri="http://schemas.openxmlformats.org/drawingml/2006/table">
            <a:tbl>
              <a:tblPr/>
              <a:tblGrid>
                <a:gridCol w="1903730"/>
                <a:gridCol w="2592070"/>
              </a:tblGrid>
              <a:tr h="49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dùng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Lợi ích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Bàn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ghế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lạnh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Lồng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bàn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Bếp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nồi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Dao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Bồn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...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Ngồi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Bảo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quản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ăn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§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Ëy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thøc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 ¨n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NÊu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ăn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th¸i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Rửa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9" name="Text Box 24"/>
          <p:cNvSpPr txBox="1">
            <a:spLocks noChangeArrowheads="1"/>
          </p:cNvSpPr>
          <p:nvPr/>
        </p:nvSpPr>
        <p:spPr bwMode="auto">
          <a:xfrm>
            <a:off x="0" y="98425"/>
            <a:ext cx="914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 bảy ngày 8 tháng 11 năm 2014.                  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1000" y="1089076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0" y="149000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9219" name="Picture 1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533400" y="3276600"/>
            <a:ext cx="83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9221" name="Text Box 16"/>
          <p:cNvSpPr txBox="1">
            <a:spLocks noChangeArrowheads="1"/>
          </p:cNvSpPr>
          <p:nvPr/>
        </p:nvSpPr>
        <p:spPr bwMode="auto">
          <a:xfrm>
            <a:off x="5638800" y="3429000"/>
            <a:ext cx="2743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aphicFrame>
        <p:nvGraphicFramePr>
          <p:cNvPr id="118843" name="Group 59"/>
          <p:cNvGraphicFramePr>
            <a:graphicFrameLocks noGrp="1"/>
          </p:cNvGraphicFramePr>
          <p:nvPr>
            <p:ph/>
          </p:nvPr>
        </p:nvGraphicFramePr>
        <p:xfrm>
          <a:off x="4648200" y="2217856"/>
          <a:ext cx="4191000" cy="4494094"/>
        </p:xfrm>
        <a:graphic>
          <a:graphicData uri="http://schemas.openxmlformats.org/drawingml/2006/table">
            <a:tbl>
              <a:tblPr/>
              <a:tblGrid>
                <a:gridCol w="1903730"/>
                <a:gridCol w="2287270"/>
              </a:tblGrid>
              <a:tr h="525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đồ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dùng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  Lợi ích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Nồi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cơm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Ti 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Cát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sét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Kìm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Quạt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máy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Bình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hoa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hồ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Ghế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thoại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...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Nấu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cơm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Giải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trí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Nghe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nhạc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Nhổ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đinh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mát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Cắm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hoa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Xem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giờ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Ngồi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-"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Nghe,gọi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3" name="Text Box 24"/>
          <p:cNvSpPr txBox="1">
            <a:spLocks noChangeArrowheads="1"/>
          </p:cNvSpPr>
          <p:nvPr/>
        </p:nvSpPr>
        <p:spPr bwMode="auto">
          <a:xfrm>
            <a:off x="0" y="98425"/>
            <a:ext cx="9144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 bảy ngày 8 tháng 11 năm 2014.                  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1000" y="1018736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47800" y="6019800"/>
            <a:ext cx="352848" cy="54030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>
            <a:spLocks noChangeArrowheads="1"/>
          </p:cNvSpPr>
          <p:nvPr/>
        </p:nvSpPr>
        <p:spPr bwMode="auto">
          <a:xfrm>
            <a:off x="2286000" y="2057400"/>
            <a:ext cx="4343400" cy="2895600"/>
          </a:xfrm>
          <a:prstGeom prst="cloudCallout">
            <a:avLst>
              <a:gd name="adj1" fmla="val -66338"/>
              <a:gd name="adj2" fmla="val 113375"/>
            </a:avLst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3" name="Picture 3" descr="DECOR033"/>
          <p:cNvPicPr>
            <a:picLocks noChangeAspect="1" noChangeArrowheads="1"/>
          </p:cNvPicPr>
          <p:nvPr/>
        </p:nvPicPr>
        <p:blipFill>
          <a:blip r:embed="rId2">
            <a:lum bright="68000" contrast="34000"/>
          </a:blip>
          <a:srcRect/>
          <a:stretch>
            <a:fillRect/>
          </a:stretch>
        </p:blipFill>
        <p:spPr bwMode="auto">
          <a:xfrm rot="1635888">
            <a:off x="346827" y="3455214"/>
            <a:ext cx="19256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DECOR033"/>
          <p:cNvPicPr>
            <a:picLocks noChangeAspect="1" noChangeArrowheads="1"/>
          </p:cNvPicPr>
          <p:nvPr/>
        </p:nvPicPr>
        <p:blipFill>
          <a:blip r:embed="rId2">
            <a:lum bright="68000" contrast="34000"/>
          </a:blip>
          <a:srcRect/>
          <a:stretch>
            <a:fillRect/>
          </a:stretch>
        </p:blipFill>
        <p:spPr bwMode="auto">
          <a:xfrm rot="10800000">
            <a:off x="6705600" y="1752600"/>
            <a:ext cx="2220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1143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khung bia dep\5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" cy="990600"/>
          </a:xfrm>
          <a:prstGeom prst="rect">
            <a:avLst/>
          </a:prstGeom>
          <a:noFill/>
        </p:spPr>
      </p:pic>
      <p:pic>
        <p:nvPicPr>
          <p:cNvPr id="8" name="Picture 2" descr="D:\khung bia dep\5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29600" y="0"/>
            <a:ext cx="914400" cy="990600"/>
          </a:xfrm>
          <a:prstGeom prst="rect">
            <a:avLst/>
          </a:prstGeom>
          <a:noFill/>
        </p:spPr>
      </p:pic>
      <p:pic>
        <p:nvPicPr>
          <p:cNvPr id="9" name="Picture 2" descr="D:\khung bia dep\5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83884" y="5867400"/>
            <a:ext cx="914400" cy="990600"/>
          </a:xfrm>
          <a:prstGeom prst="rect">
            <a:avLst/>
          </a:prstGeom>
          <a:noFill/>
        </p:spPr>
      </p:pic>
      <p:pic>
        <p:nvPicPr>
          <p:cNvPr id="10" name="Picture 2" descr="D:\khung bia dep\5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784" y="5867400"/>
            <a:ext cx="914400" cy="9906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7" name="Picture 3" descr="banuihoinuocROWNTADZ9020"/>
          <p:cNvPicPr>
            <a:picLocks noChangeAspect="1" noChangeArrowheads="1"/>
          </p:cNvPicPr>
          <p:nvPr/>
        </p:nvPicPr>
        <p:blipFill>
          <a:blip r:embed="rId3"/>
          <a:srcRect t="12000" b="14085"/>
          <a:stretch>
            <a:fillRect/>
          </a:stretch>
        </p:blipFill>
        <p:spPr bwMode="auto">
          <a:xfrm>
            <a:off x="6400800" y="12192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9" name="Picture 5" descr="2742766423"/>
          <p:cNvPicPr>
            <a:picLocks noChangeAspect="1" noChangeArrowheads="1"/>
          </p:cNvPicPr>
          <p:nvPr/>
        </p:nvPicPr>
        <p:blipFill>
          <a:blip r:embed="rId4"/>
          <a:srcRect l="24001" r="22667"/>
          <a:stretch>
            <a:fillRect/>
          </a:stretch>
        </p:blipFill>
        <p:spPr bwMode="auto">
          <a:xfrm>
            <a:off x="3429000" y="3505200"/>
            <a:ext cx="144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0" name="Picture 6" descr="114522027%20chau%20nhua%20Viet%20nhat%20300%20(700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572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1" name="Picture 7" descr="hs1185241485"/>
          <p:cNvPicPr>
            <a:picLocks noChangeAspect="1" noChangeArrowheads="1"/>
          </p:cNvPicPr>
          <p:nvPr/>
        </p:nvPicPr>
        <p:blipFill>
          <a:blip r:embed="rId6"/>
          <a:srcRect l="5325"/>
          <a:stretch>
            <a:fillRect/>
          </a:stretch>
        </p:blipFill>
        <p:spPr bwMode="auto">
          <a:xfrm>
            <a:off x="6934200" y="3962400"/>
            <a:ext cx="220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 descr="1286467094_126865696_1-Hinh-anh-ca--Ban-ghe-salon-thanh-li-Xem-them-anh-12864670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2766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6" descr="adg122950093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228600"/>
            <a:ext cx="175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8" descr="image009vv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4572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Casa_15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3200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BB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24400" y="4724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" cy="990600"/>
          </a:xfrm>
          <a:prstGeom prst="rect">
            <a:avLst/>
          </a:prstGeom>
          <a:noFill/>
        </p:spPr>
      </p:pic>
      <p:pic>
        <p:nvPicPr>
          <p:cNvPr id="6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5867400"/>
            <a:ext cx="914400" cy="990600"/>
          </a:xfrm>
          <a:prstGeom prst="rect">
            <a:avLst/>
          </a:prstGeom>
          <a:noFill/>
        </p:spPr>
      </p:pic>
      <p:pic>
        <p:nvPicPr>
          <p:cNvPr id="7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29600" y="0"/>
            <a:ext cx="914400" cy="990600"/>
          </a:xfrm>
          <a:prstGeom prst="rect">
            <a:avLst/>
          </a:prstGeom>
          <a:noFill/>
        </p:spPr>
      </p:pic>
      <p:pic>
        <p:nvPicPr>
          <p:cNvPr id="8" name="Picture 2" descr="D:\khung bia dep\5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508" y="5867400"/>
            <a:ext cx="914400" cy="990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1143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 DÙNG TRONG GIA ĐÌNH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20712" y="3200400"/>
            <a:ext cx="82946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20000"/>
              <a:buFont typeface="Wingdings 2" pitchFamily="18" charset="2"/>
              <a:buChar char="õ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gia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thiết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yếu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vụ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nhu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.</a:t>
            </a:r>
          </a:p>
        </p:txBody>
      </p:sp>
      <p:sp>
        <p:nvSpPr>
          <p:cNvPr id="11" name="Rectangle 6"/>
          <p:cNvSpPr>
            <a:spLocks noChangeArrowheads="1" noChangeShapeType="1"/>
          </p:cNvSpPr>
          <p:nvPr/>
        </p:nvSpPr>
        <p:spPr bwMode="auto">
          <a:xfrm>
            <a:off x="2286000" y="2133600"/>
            <a:ext cx="3405188" cy="719138"/>
          </a:xfrm>
          <a:prstGeom prst="rect">
            <a:avLst/>
          </a:prstGeom>
          <a:solidFill>
            <a:schemeClr val="accent1"/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  KẾT LUẬN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825" y="4724400"/>
            <a:ext cx="8512175" cy="1081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20000"/>
              <a:buFont typeface="Wingdings 2" pitchFamily="18" charset="2"/>
              <a:buChar char="õ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Tuỳ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nhu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kiện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kinh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tế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,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nên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sym typeface="Wingdings 2" pitchFamily="18" charset="2"/>
              </a:rPr>
              <a:t>®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ồ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gia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cũng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sự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 2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822</Words>
  <Application>Microsoft Office PowerPoint</Application>
  <PresentationFormat>On-screen Show (4:3)</PresentationFormat>
  <Paragraphs>445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   - Bạn nhỏ trong hình đang làm gì?      -Việc làm đó của các bạn có tác dụng gì?</vt:lpstr>
      <vt:lpstr>           Khi sử dụng đồ dùng bằng sứ ta cần lưu ý điều  gì?</vt:lpstr>
      <vt:lpstr>       Đối với bàn, ghế, giường, tủ     ta phải giữ gìn như thế nào?</vt:lpstr>
      <vt:lpstr>          Khi sử dụng những đồ dùng       bằng điện , ta phải chú ý điều gì?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FPTSHOP GLI</dc:creator>
  <cp:lastModifiedBy>Admin</cp:lastModifiedBy>
  <cp:revision>57</cp:revision>
  <dcterms:created xsi:type="dcterms:W3CDTF">2015-11-13T01:39:13Z</dcterms:created>
  <dcterms:modified xsi:type="dcterms:W3CDTF">2018-04-20T02:16:44Z</dcterms:modified>
</cp:coreProperties>
</file>